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76" r:id="rId8"/>
    <p:sldId id="283" r:id="rId9"/>
    <p:sldId id="278" r:id="rId10"/>
    <p:sldId id="262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E1FF"/>
    <a:srgbClr val="00AFC8"/>
    <a:srgbClr val="0565FA"/>
    <a:srgbClr val="A22EF6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0" d="100"/>
          <a:sy n="80" d="100"/>
        </p:scale>
        <p:origin x="58" y="1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5537766" cy="1929505"/>
          </a:xfrm>
        </p:spPr>
        <p:txBody>
          <a:bodyPr/>
          <a:lstStyle/>
          <a:p>
            <a:r>
              <a:rPr lang="en-US" sz="4000" dirty="0"/>
              <a:t>Windows communication foundation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Autofit/>
          </a:bodyPr>
          <a:lstStyle/>
          <a:p>
            <a:r>
              <a:rPr lang="en-US" sz="2500" dirty="0"/>
              <a:t>Stefan </a:t>
            </a:r>
            <a:r>
              <a:rPr lang="en-US" sz="2500" dirty="0" err="1"/>
              <a:t>Aleksi</a:t>
            </a:r>
            <a:r>
              <a:rPr lang="sr-Latn-RS" sz="2500" dirty="0"/>
              <a:t>ć</a:t>
            </a:r>
            <a:endParaRPr lang="en-US" sz="2500" dirty="0"/>
          </a:p>
          <a:p>
            <a:r>
              <a:rPr lang="en-US" sz="2500" i="1" dirty="0"/>
              <a:t>E2–42–2022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862" y="690802"/>
            <a:ext cx="4936277" cy="575890"/>
          </a:xfrm>
        </p:spPr>
        <p:txBody>
          <a:bodyPr anchor="ctr"/>
          <a:lstStyle/>
          <a:p>
            <a:pPr algn="ctr"/>
            <a:r>
              <a:rPr lang="sr-Latn-RS" sz="4000" dirty="0">
                <a:solidFill>
                  <a:srgbClr val="0BE1FF"/>
                </a:solidFill>
              </a:rPr>
              <a:t>Agenda</a:t>
            </a:r>
            <a:endParaRPr lang="en-US" sz="4000" dirty="0">
              <a:solidFill>
                <a:srgbClr val="0BE1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9ECC7D-E49F-1AE6-58C1-13FE9370A987}"/>
              </a:ext>
            </a:extLst>
          </p:cNvPr>
          <p:cNvSpPr txBox="1"/>
          <p:nvPr/>
        </p:nvSpPr>
        <p:spPr>
          <a:xfrm>
            <a:off x="2259842" y="2246026"/>
            <a:ext cx="31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I) </a:t>
            </a:r>
            <a:r>
              <a:rPr lang="sr-Latn-RS" sz="3000" dirty="0">
                <a:solidFill>
                  <a:schemeClr val="bg1"/>
                </a:solidFill>
              </a:rPr>
              <a:t>Uvod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6EF18C-CB47-8235-5DB4-50EC64E7F414}"/>
              </a:ext>
            </a:extLst>
          </p:cNvPr>
          <p:cNvSpPr txBox="1"/>
          <p:nvPr/>
        </p:nvSpPr>
        <p:spPr>
          <a:xfrm>
            <a:off x="2869443" y="3077281"/>
            <a:ext cx="31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II) </a:t>
            </a:r>
            <a:r>
              <a:rPr lang="sr-Latn-RS" sz="3000" dirty="0">
                <a:solidFill>
                  <a:schemeClr val="bg1"/>
                </a:solidFill>
              </a:rPr>
              <a:t>Osnove WCF-a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BD8A9-8B0C-8242-40EC-EF39D5B802CD}"/>
              </a:ext>
            </a:extLst>
          </p:cNvPr>
          <p:cNvSpPr txBox="1"/>
          <p:nvPr/>
        </p:nvSpPr>
        <p:spPr>
          <a:xfrm>
            <a:off x="3553510" y="3908536"/>
            <a:ext cx="3685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III) </a:t>
            </a:r>
            <a:r>
              <a:rPr lang="sr-Latn-RS" sz="3000" dirty="0">
                <a:solidFill>
                  <a:schemeClr val="bg1"/>
                </a:solidFill>
              </a:rPr>
              <a:t>Arhitektura WCF-a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C8EB4-D61A-99F3-45D9-2D5BFB22381D}"/>
              </a:ext>
            </a:extLst>
          </p:cNvPr>
          <p:cNvSpPr txBox="1"/>
          <p:nvPr/>
        </p:nvSpPr>
        <p:spPr>
          <a:xfrm>
            <a:off x="4272418" y="4739791"/>
            <a:ext cx="3557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IV) </a:t>
            </a:r>
            <a:r>
              <a:rPr lang="sr-Latn-RS" sz="3000" dirty="0">
                <a:solidFill>
                  <a:schemeClr val="bg1"/>
                </a:solidFill>
              </a:rPr>
              <a:t>Primer korišćenja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7C7427-783F-EF00-5FA3-1106941D2906}"/>
              </a:ext>
            </a:extLst>
          </p:cNvPr>
          <p:cNvSpPr txBox="1"/>
          <p:nvPr/>
        </p:nvSpPr>
        <p:spPr>
          <a:xfrm>
            <a:off x="5040674" y="5571046"/>
            <a:ext cx="31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V) </a:t>
            </a:r>
            <a:r>
              <a:rPr lang="sr-Latn-RS" sz="3000" dirty="0">
                <a:solidFill>
                  <a:schemeClr val="bg1"/>
                </a:solidFill>
              </a:rPr>
              <a:t>Zaključak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46" y="1164014"/>
            <a:ext cx="4579970" cy="538038"/>
          </a:xfrm>
        </p:spPr>
        <p:txBody>
          <a:bodyPr/>
          <a:lstStyle/>
          <a:p>
            <a:pPr algn="ctr"/>
            <a:r>
              <a:rPr lang="sr-Latn-RS" sz="4000" dirty="0"/>
              <a:t>Uvod</a:t>
            </a:r>
            <a:endParaRPr lang="en-US" sz="40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8253477-03FB-2A1D-830C-2DAA365889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012" y="2617956"/>
            <a:ext cx="7144870" cy="33435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b="1" i="1" dirty="0">
                <a:solidFill>
                  <a:srgbClr val="0BE1FF"/>
                </a:solidFill>
              </a:rPr>
              <a:t>Windows </a:t>
            </a:r>
            <a:r>
              <a:rPr lang="sr-Latn-RS" sz="2000" b="1" i="1" dirty="0" err="1">
                <a:solidFill>
                  <a:srgbClr val="0BE1FF"/>
                </a:solidFill>
              </a:rPr>
              <a:t>Communication</a:t>
            </a:r>
            <a:r>
              <a:rPr lang="sr-Latn-RS" sz="2000" b="1" i="1" dirty="0">
                <a:solidFill>
                  <a:srgbClr val="0BE1FF"/>
                </a:solidFill>
              </a:rPr>
              <a:t> </a:t>
            </a:r>
            <a:r>
              <a:rPr lang="sr-Latn-RS" sz="2000" b="1" i="1" dirty="0" err="1">
                <a:solidFill>
                  <a:srgbClr val="0BE1FF"/>
                </a:solidFill>
              </a:rPr>
              <a:t>Foundation</a:t>
            </a:r>
            <a:r>
              <a:rPr lang="sr-Latn-RS" sz="2000" dirty="0"/>
              <a:t>, ili skraćeno </a:t>
            </a:r>
            <a:r>
              <a:rPr lang="sr-Latn-RS" sz="2000" b="1" i="1" dirty="0">
                <a:solidFill>
                  <a:srgbClr val="0BE1FF"/>
                </a:solidFill>
              </a:rPr>
              <a:t>WCF</a:t>
            </a:r>
            <a:r>
              <a:rPr lang="sr-Latn-RS" sz="2000" dirty="0"/>
              <a:t> predstavlja radni okvir za implementaciju aplikacija orijentisanih na servis</a:t>
            </a:r>
            <a:r>
              <a:rPr lang="en-US" sz="2000" dirty="0"/>
              <a:t>e</a:t>
            </a:r>
            <a:r>
              <a:rPr lang="sr-Latn-RS" sz="2000" dirty="0"/>
              <a:t>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Pisanje</a:t>
            </a:r>
            <a:r>
              <a:rPr lang="en-US" sz="2000" dirty="0"/>
              <a:t> </a:t>
            </a:r>
            <a:r>
              <a:rPr lang="en-US" sz="2000" dirty="0" err="1"/>
              <a:t>aplikacija</a:t>
            </a:r>
            <a:r>
              <a:rPr lang="en-US" sz="2000" dirty="0"/>
              <a:t> u </a:t>
            </a:r>
            <a:r>
              <a:rPr lang="en-US" sz="2000" b="1" i="1" dirty="0">
                <a:solidFill>
                  <a:srgbClr val="0BE1FF"/>
                </a:solidFill>
              </a:rPr>
              <a:t>Visual C#</a:t>
            </a:r>
            <a:r>
              <a:rPr lang="en-US" sz="2000" dirty="0"/>
              <a:t> </a:t>
            </a:r>
            <a:r>
              <a:rPr lang="en-US" sz="2000" dirty="0" err="1"/>
              <a:t>ili</a:t>
            </a:r>
            <a:r>
              <a:rPr lang="en-US" sz="2000" dirty="0"/>
              <a:t> </a:t>
            </a:r>
            <a:r>
              <a:rPr lang="en-US" sz="2000" b="1" i="1" dirty="0">
                <a:solidFill>
                  <a:srgbClr val="0BE1FF"/>
                </a:solidFill>
              </a:rPr>
              <a:t>Visual Basic </a:t>
            </a:r>
            <a:r>
              <a:rPr lang="en-US" sz="2000" dirty="0" err="1"/>
              <a:t>programskim</a:t>
            </a:r>
            <a:r>
              <a:rPr lang="en-US" sz="2000" dirty="0"/>
              <a:t> </a:t>
            </a:r>
            <a:r>
              <a:rPr lang="en-US" sz="2000" dirty="0" err="1"/>
              <a:t>jezicima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Olakšava razmenu asinhronih poruka između krajnjih tački.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D</a:t>
            </a:r>
            <a:r>
              <a:rPr lang="pt-BR" sz="2000" dirty="0"/>
              <a:t>izajniran da ponudi pristupačan </a:t>
            </a:r>
            <a:r>
              <a:rPr lang="sr-Latn-RS" sz="2000" dirty="0"/>
              <a:t>način za</a:t>
            </a:r>
            <a:r>
              <a:rPr lang="pt-BR" sz="2000" dirty="0"/>
              <a:t> kreiranj</a:t>
            </a:r>
            <a:r>
              <a:rPr lang="sr-Latn-RS" sz="2000" dirty="0"/>
              <a:t>e</a:t>
            </a:r>
            <a:r>
              <a:rPr lang="pt-BR" sz="2000" dirty="0"/>
              <a:t> </a:t>
            </a:r>
            <a:r>
              <a:rPr lang="pt-BR" sz="2000" b="1" i="1" dirty="0">
                <a:solidFill>
                  <a:srgbClr val="0BE1FF"/>
                </a:solidFill>
              </a:rPr>
              <a:t>Web servisa i klijenata</a:t>
            </a:r>
            <a:r>
              <a:rPr lang="sr-Latn-RS" sz="2000" dirty="0"/>
              <a:t>.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F8F54E98-D4E1-8184-0BC8-3A2261C89A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222" y="412356"/>
            <a:ext cx="5561556" cy="56767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sr-Latn-RS" sz="4000" dirty="0">
                <a:solidFill>
                  <a:srgbClr val="0BE1FF"/>
                </a:solidFill>
              </a:rPr>
              <a:t>Osnove WCF-a</a:t>
            </a:r>
            <a:endParaRPr lang="en-US" sz="4000" dirty="0">
              <a:solidFill>
                <a:srgbClr val="0BE1FF"/>
              </a:solidFill>
            </a:endParaRP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830" y="2922875"/>
            <a:ext cx="3123911" cy="613702"/>
          </a:xfrm>
        </p:spPr>
        <p:txBody>
          <a:bodyPr anchor="ctr"/>
          <a:lstStyle/>
          <a:p>
            <a:r>
              <a:rPr lang="en-US" dirty="0" err="1"/>
              <a:t>Orijentacija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usluge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4A05CD7-F878-B5CD-FE07-162B2031CA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70260" y="2922875"/>
            <a:ext cx="2951356" cy="613702"/>
          </a:xfrm>
        </p:spPr>
        <p:txBody>
          <a:bodyPr anchor="ctr"/>
          <a:lstStyle/>
          <a:p>
            <a:r>
              <a:rPr lang="en-ZA" dirty="0" err="1"/>
              <a:t>Interoperabilnost</a:t>
            </a:r>
            <a:endParaRPr lang="en-ZA" dirty="0"/>
          </a:p>
        </p:txBody>
      </p:sp>
      <p:sp>
        <p:nvSpPr>
          <p:cNvPr id="34" name="Text Placeholder 75">
            <a:extLst>
              <a:ext uri="{FF2B5EF4-FFF2-40B4-BE49-F238E27FC236}">
                <a16:creationId xmlns:a16="http://schemas.microsoft.com/office/drawing/2014/main" id="{DD2F0494-9C3E-CDE4-AA81-DB2B4DDC6A5E}"/>
              </a:ext>
            </a:extLst>
          </p:cNvPr>
          <p:cNvSpPr txBox="1">
            <a:spLocks/>
          </p:cNvSpPr>
          <p:nvPr/>
        </p:nvSpPr>
        <p:spPr>
          <a:xfrm>
            <a:off x="580608" y="5050410"/>
            <a:ext cx="2958353" cy="61370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Meta-podaci usluga</a:t>
            </a:r>
            <a:endParaRPr lang="en-US" dirty="0"/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FFB4B2C6-E79F-25F7-5F3B-600ED4513292}"/>
              </a:ext>
            </a:extLst>
          </p:cNvPr>
          <p:cNvSpPr txBox="1">
            <a:spLocks/>
          </p:cNvSpPr>
          <p:nvPr/>
        </p:nvSpPr>
        <p:spPr>
          <a:xfrm>
            <a:off x="4534045" y="2922875"/>
            <a:ext cx="3123911" cy="61370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Vi</a:t>
            </a:r>
            <a:r>
              <a:rPr lang="sr-Latn-RS" dirty="0" err="1"/>
              <a:t>še</a:t>
            </a:r>
            <a:r>
              <a:rPr lang="sr-Latn-RS" dirty="0"/>
              <a:t> obrazaca poruka</a:t>
            </a:r>
            <a:endParaRPr lang="en-ZA" dirty="0"/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D79E601F-023E-F6D1-7294-E02438A467E6}"/>
              </a:ext>
            </a:extLst>
          </p:cNvPr>
          <p:cNvSpPr txBox="1">
            <a:spLocks/>
          </p:cNvSpPr>
          <p:nvPr/>
        </p:nvSpPr>
        <p:spPr>
          <a:xfrm>
            <a:off x="4689097" y="5044726"/>
            <a:ext cx="2813805" cy="61370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Ugovori o podacima</a:t>
            </a:r>
            <a:endParaRPr lang="en-ZA" dirty="0"/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C945033D-C2E8-3C0B-3286-D576B0E19265}"/>
              </a:ext>
            </a:extLst>
          </p:cNvPr>
          <p:cNvSpPr txBox="1">
            <a:spLocks/>
          </p:cNvSpPr>
          <p:nvPr/>
        </p:nvSpPr>
        <p:spPr>
          <a:xfrm>
            <a:off x="8262517" y="5044726"/>
            <a:ext cx="3566841" cy="61370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Pouzdane poruke u redu čekanja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2AB05F92-A7ED-2790-CB8D-88F88D61F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784" y="1637725"/>
            <a:ext cx="1260000" cy="1260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3F7F61E-2314-C870-EE14-E6E5CCBE8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5937" y="3499426"/>
            <a:ext cx="1980000" cy="1980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63F646A-57DC-3AFB-5171-31C33278D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5937" y="1678927"/>
            <a:ext cx="1260000" cy="126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1DD4FA09-B528-7C4A-5602-725D7BA09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9784" y="3784726"/>
            <a:ext cx="1260000" cy="126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D377C5C-294E-37A1-C88D-3738B1CE29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0160" y="3774334"/>
            <a:ext cx="1311677" cy="1260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A3DFDD95-2373-8E1F-D7D2-D30F56C707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7348" y="1621499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8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222" y="412356"/>
            <a:ext cx="5561556" cy="56767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sr-Latn-RS" sz="4000" dirty="0">
                <a:solidFill>
                  <a:srgbClr val="0BE1FF"/>
                </a:solidFill>
              </a:rPr>
              <a:t>Osnove WCF-a</a:t>
            </a:r>
            <a:endParaRPr lang="en-US" sz="4000" dirty="0">
              <a:solidFill>
                <a:srgbClr val="0BE1FF"/>
              </a:solidFill>
            </a:endParaRP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3797" y="2922875"/>
            <a:ext cx="2382386" cy="613702"/>
          </a:xfrm>
        </p:spPr>
        <p:txBody>
          <a:bodyPr anchor="ctr"/>
          <a:lstStyle/>
          <a:p>
            <a:r>
              <a:rPr lang="sr-Latn-RS" dirty="0">
                <a:solidFill>
                  <a:srgbClr val="0565FA"/>
                </a:solidFill>
              </a:rPr>
              <a:t>Transakcije</a:t>
            </a:r>
            <a:endParaRPr lang="en-US" dirty="0">
              <a:solidFill>
                <a:srgbClr val="0565FA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4A05CD7-F878-B5CD-FE07-162B2031CA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35817" y="2922875"/>
            <a:ext cx="2382386" cy="613702"/>
          </a:xfrm>
        </p:spPr>
        <p:txBody>
          <a:bodyPr anchor="ctr"/>
          <a:lstStyle/>
          <a:p>
            <a:r>
              <a:rPr lang="sr-Latn-RS" dirty="0">
                <a:solidFill>
                  <a:srgbClr val="A22EF6"/>
                </a:solidFill>
              </a:rPr>
              <a:t>Proširivost</a:t>
            </a:r>
          </a:p>
        </p:txBody>
      </p:sp>
      <p:sp>
        <p:nvSpPr>
          <p:cNvPr id="34" name="Text Placeholder 75">
            <a:extLst>
              <a:ext uri="{FF2B5EF4-FFF2-40B4-BE49-F238E27FC236}">
                <a16:creationId xmlns:a16="http://schemas.microsoft.com/office/drawing/2014/main" id="{DD2F0494-9C3E-CDE4-AA81-DB2B4DDC6A5E}"/>
              </a:ext>
            </a:extLst>
          </p:cNvPr>
          <p:cNvSpPr txBox="1">
            <a:spLocks/>
          </p:cNvSpPr>
          <p:nvPr/>
        </p:nvSpPr>
        <p:spPr>
          <a:xfrm>
            <a:off x="1073797" y="5050410"/>
            <a:ext cx="2382386" cy="61370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Bezbednost</a:t>
            </a:r>
            <a:endParaRPr lang="en-US" dirty="0"/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FFB4B2C6-E79F-25F7-5F3B-600ED4513292}"/>
              </a:ext>
            </a:extLst>
          </p:cNvPr>
          <p:cNvSpPr txBox="1">
            <a:spLocks/>
          </p:cNvSpPr>
          <p:nvPr/>
        </p:nvSpPr>
        <p:spPr>
          <a:xfrm>
            <a:off x="4563035" y="2922875"/>
            <a:ext cx="3065930" cy="61370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rgbClr val="00AFC8"/>
                </a:solidFill>
              </a:rPr>
              <a:t>Podrška</a:t>
            </a:r>
            <a:r>
              <a:rPr lang="sr-Latn-RS" dirty="0"/>
              <a:t> za AJAX i REST</a:t>
            </a:r>
            <a:endParaRPr lang="en-ZA" dirty="0"/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D79E601F-023E-F6D1-7294-E02438A467E6}"/>
              </a:ext>
            </a:extLst>
          </p:cNvPr>
          <p:cNvSpPr txBox="1">
            <a:spLocks/>
          </p:cNvSpPr>
          <p:nvPr/>
        </p:nvSpPr>
        <p:spPr>
          <a:xfrm>
            <a:off x="4484594" y="5050410"/>
            <a:ext cx="3222812" cy="61370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Višestruki transporti i kodiranja</a:t>
            </a:r>
            <a:endParaRPr lang="en-ZA" dirty="0"/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C945033D-C2E8-3C0B-3286-D576B0E19265}"/>
              </a:ext>
            </a:extLst>
          </p:cNvPr>
          <p:cNvSpPr txBox="1">
            <a:spLocks/>
          </p:cNvSpPr>
          <p:nvPr/>
        </p:nvSpPr>
        <p:spPr>
          <a:xfrm>
            <a:off x="8735817" y="5050410"/>
            <a:ext cx="2382386" cy="61370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Trajne poruke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40C4F3-5265-2DD4-7F19-AAA40AC89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6418" y="3790410"/>
            <a:ext cx="1260000" cy="126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05CBC8B-FD8B-F740-5596-3A2AC03EB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6418" y="1681078"/>
            <a:ext cx="1260000" cy="126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99F1713-C03E-6F86-6B2E-309208FBF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4990" y="3713927"/>
            <a:ext cx="1260000" cy="126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542C4D6-861C-D4F4-CEA2-E0CA2783C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7904" y="3713927"/>
            <a:ext cx="1260000" cy="126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2682000-0519-7588-63EF-24BD80CB2F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12974" y="1591078"/>
            <a:ext cx="1440000" cy="14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537A4BF-148A-0597-B488-FBD29B499B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67904" y="168107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1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789" y="1166456"/>
            <a:ext cx="4819780" cy="1052869"/>
          </a:xfrm>
        </p:spPr>
        <p:txBody>
          <a:bodyPr/>
          <a:lstStyle/>
          <a:p>
            <a:r>
              <a:rPr lang="sr-Latn-RS" sz="4000" dirty="0">
                <a:solidFill>
                  <a:srgbClr val="0BE1FF"/>
                </a:solidFill>
              </a:rPr>
              <a:t>Arhitektura WCF-a</a:t>
            </a:r>
            <a:endParaRPr lang="en-US" sz="4000" dirty="0">
              <a:solidFill>
                <a:srgbClr val="0BE1FF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BE0E4F2-DDD8-7599-4D97-47554CA67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687" y="152400"/>
            <a:ext cx="5235891" cy="65627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4C56F2-0E81-C579-C9BF-E5B18C9477FF}"/>
              </a:ext>
            </a:extLst>
          </p:cNvPr>
          <p:cNvSpPr txBox="1"/>
          <p:nvPr/>
        </p:nvSpPr>
        <p:spPr>
          <a:xfrm>
            <a:off x="6495789" y="3009899"/>
            <a:ext cx="48197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sr-Latn-RS" sz="3000" dirty="0">
                <a:solidFill>
                  <a:schemeClr val="bg1"/>
                </a:solidFill>
              </a:rPr>
              <a:t> Aplikacija</a:t>
            </a:r>
          </a:p>
          <a:p>
            <a:pPr marL="342900" indent="-342900">
              <a:buFont typeface="+mj-lt"/>
              <a:buAutoNum type="arabicParenR"/>
            </a:pPr>
            <a:r>
              <a:rPr lang="sr-Latn-RS" sz="3000" dirty="0">
                <a:solidFill>
                  <a:schemeClr val="bg1"/>
                </a:solidFill>
              </a:rPr>
              <a:t> Ugovori i opisi podataka</a:t>
            </a:r>
          </a:p>
          <a:p>
            <a:pPr marL="342900" indent="-342900">
              <a:buFont typeface="+mj-lt"/>
              <a:buAutoNum type="arabicParenR"/>
            </a:pPr>
            <a:r>
              <a:rPr lang="sr-Latn-RS" sz="3000" dirty="0">
                <a:solidFill>
                  <a:schemeClr val="bg1"/>
                </a:solidFill>
              </a:rPr>
              <a:t> </a:t>
            </a:r>
            <a:r>
              <a:rPr lang="sr-Latn-RS" sz="3000" dirty="0" err="1">
                <a:solidFill>
                  <a:schemeClr val="bg1"/>
                </a:solidFill>
              </a:rPr>
              <a:t>Runtime</a:t>
            </a:r>
            <a:r>
              <a:rPr lang="sr-Latn-RS" sz="3000" dirty="0">
                <a:solidFill>
                  <a:schemeClr val="bg1"/>
                </a:solidFill>
              </a:rPr>
              <a:t> servisa</a:t>
            </a:r>
          </a:p>
          <a:p>
            <a:pPr marL="342900" indent="-342900">
              <a:buFont typeface="+mj-lt"/>
              <a:buAutoNum type="arabicParenR"/>
            </a:pPr>
            <a:r>
              <a:rPr lang="sr-Latn-RS" sz="3000" dirty="0">
                <a:solidFill>
                  <a:schemeClr val="bg1"/>
                </a:solidFill>
              </a:rPr>
              <a:t> Razmena poruka</a:t>
            </a:r>
          </a:p>
          <a:p>
            <a:pPr marL="342900" indent="-342900">
              <a:buFont typeface="+mj-lt"/>
              <a:buAutoNum type="arabicParenR"/>
            </a:pPr>
            <a:r>
              <a:rPr lang="sr-Latn-RS" sz="3000" dirty="0">
                <a:solidFill>
                  <a:schemeClr val="bg1"/>
                </a:solidFill>
              </a:rPr>
              <a:t> Aktivacija i hosting</a:t>
            </a:r>
          </a:p>
        </p:txBody>
      </p:sp>
    </p:spTree>
    <p:extLst>
      <p:ext uri="{BB962C8B-B14F-4D97-AF65-F5344CB8AC3E}">
        <p14:creationId xmlns:p14="http://schemas.microsoft.com/office/powerpoint/2010/main" val="42029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250467"/>
            <a:ext cx="5002478" cy="2357066"/>
          </a:xfrm>
        </p:spPr>
        <p:txBody>
          <a:bodyPr anchor="ctr"/>
          <a:lstStyle/>
          <a:p>
            <a:r>
              <a:rPr lang="sr-Latn-RS" dirty="0"/>
              <a:t>Primer korišćenja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1971697"/>
            <a:ext cx="7323836" cy="743753"/>
          </a:xfrm>
        </p:spPr>
        <p:txBody>
          <a:bodyPr/>
          <a:lstStyle/>
          <a:p>
            <a:r>
              <a:rPr lang="sr-Latn-RS" sz="4000" dirty="0">
                <a:solidFill>
                  <a:srgbClr val="0BE1FF"/>
                </a:solidFill>
              </a:rPr>
              <a:t>Zaključak</a:t>
            </a:r>
            <a:endParaRPr lang="en-US" sz="4000" dirty="0">
              <a:solidFill>
                <a:srgbClr val="0BE1FF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0826" y="3456736"/>
            <a:ext cx="5307949" cy="33340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cap="none" dirty="0">
                <a:solidFill>
                  <a:schemeClr val="bg1"/>
                </a:solidFill>
                <a:latin typeface="+mn-lt"/>
              </a:rPr>
              <a:t>WCF pruža vrlo elegantan pristup distribuiranom programiranju.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cap="none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cap="none" dirty="0">
                <a:solidFill>
                  <a:schemeClr val="bg1"/>
                </a:solidFill>
                <a:latin typeface="+mn-lt"/>
              </a:rPr>
              <a:t>Veoma je fleksibilan alat za kreiranje aplikacija koje prate arhitekturni model klijent-server.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2B443A22-285B-102C-A1CC-691A7BDFE604}"/>
              </a:ext>
            </a:extLst>
          </p:cNvPr>
          <p:cNvSpPr txBox="1">
            <a:spLocks/>
          </p:cNvSpPr>
          <p:nvPr/>
        </p:nvSpPr>
        <p:spPr>
          <a:xfrm>
            <a:off x="6293226" y="3456736"/>
            <a:ext cx="5307948" cy="30344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cap="none" dirty="0">
                <a:solidFill>
                  <a:schemeClr val="bg1"/>
                </a:solidFill>
                <a:latin typeface="+mn-lt"/>
              </a:rPr>
              <a:t>Moguće je kreirati i aplikacije sa arhitekturom </a:t>
            </a:r>
            <a:r>
              <a:rPr lang="sr-Latn-RS" sz="2000" cap="none" dirty="0" err="1">
                <a:solidFill>
                  <a:schemeClr val="bg1"/>
                </a:solidFill>
                <a:latin typeface="+mn-lt"/>
              </a:rPr>
              <a:t>point</a:t>
            </a:r>
            <a:r>
              <a:rPr lang="sr-Latn-RS" sz="2000" cap="none" dirty="0">
                <a:solidFill>
                  <a:schemeClr val="bg1"/>
                </a:solidFill>
                <a:latin typeface="+mn-lt"/>
              </a:rPr>
              <a:t>-to-</a:t>
            </a:r>
            <a:r>
              <a:rPr lang="sr-Latn-RS" sz="2000" cap="none" dirty="0" err="1">
                <a:solidFill>
                  <a:schemeClr val="bg1"/>
                </a:solidFill>
                <a:latin typeface="+mn-lt"/>
              </a:rPr>
              <a:t>point</a:t>
            </a:r>
            <a:r>
              <a:rPr lang="sr-Latn-RS" sz="2000" cap="none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cap="none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cap="none" dirty="0">
                <a:solidFill>
                  <a:schemeClr val="bg1"/>
                </a:solidFill>
                <a:latin typeface="+mn-lt"/>
              </a:rPr>
              <a:t>Konfiguracija komunikacije je takođe dosta fleksibilna, s obzirom da podržava veći broj standarda mrežne komunikacije, bezbednosne modele i slično.</a:t>
            </a:r>
            <a:endParaRPr lang="en-US" sz="2000" cap="none" dirty="0">
              <a:solidFill>
                <a:schemeClr val="bg1"/>
              </a:solidFill>
              <a:latin typeface="+mn-lt"/>
            </a:endParaRPr>
          </a:p>
          <a:p>
            <a:endParaRPr lang="sr-Latn-R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8" y="2235115"/>
            <a:ext cx="4989629" cy="2387771"/>
          </a:xfrm>
        </p:spPr>
        <p:txBody>
          <a:bodyPr anchor="ctr"/>
          <a:lstStyle/>
          <a:p>
            <a:r>
              <a:rPr lang="sr-Latn-RS" dirty="0"/>
              <a:t>Hvala na pažnji!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292</TotalTime>
  <Words>194</Words>
  <Application>Microsoft Office PowerPoint</Application>
  <PresentationFormat>Widescreen</PresentationFormat>
  <Paragraphs>44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 Bold</vt:lpstr>
      <vt:lpstr>Courier New</vt:lpstr>
      <vt:lpstr>Daytona Pro Light</vt:lpstr>
      <vt:lpstr>Office Theme</vt:lpstr>
      <vt:lpstr>Windows communication foundation</vt:lpstr>
      <vt:lpstr>Agenda</vt:lpstr>
      <vt:lpstr>Uvod</vt:lpstr>
      <vt:lpstr>Osnove WCF-a</vt:lpstr>
      <vt:lpstr>Osnove WCF-a</vt:lpstr>
      <vt:lpstr>Arhitektura WCF-a</vt:lpstr>
      <vt:lpstr>Primer korišćenja</vt:lpstr>
      <vt:lpstr>Zaključak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communication foundation</dc:title>
  <dc:creator>Stefan Aleksić</dc:creator>
  <cp:lastModifiedBy>Stefan Aleksić</cp:lastModifiedBy>
  <cp:revision>3</cp:revision>
  <dcterms:created xsi:type="dcterms:W3CDTF">2022-12-20T17:08:41Z</dcterms:created>
  <dcterms:modified xsi:type="dcterms:W3CDTF">2022-12-20T22:01:35Z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